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nter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514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67865"/>
            <a:ext cx="7556421" cy="3227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50"/>
              </a:lnSpc>
              <a:buNone/>
            </a:pPr>
            <a:r>
              <a:rPr lang="en-US" sz="67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Training Neural Networks &amp; Optimization</a:t>
            </a:r>
            <a:endParaRPr lang="en-US" sz="6750" dirty="0"/>
          </a:p>
        </p:txBody>
      </p:sp>
      <p:sp>
        <p:nvSpPr>
          <p:cNvPr id="4" name="Text 1"/>
          <p:cNvSpPr/>
          <p:nvPr/>
        </p:nvSpPr>
        <p:spPr>
          <a:xfrm>
            <a:off x="6280190" y="553593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 the fundamental processes behind teaching neural networks to learn and improve performance.</a:t>
            </a:r>
            <a:endParaRPr lang="en-US" sz="1750" dirty="0"/>
          </a:p>
        </p:txBody>
      </p:sp>
      <p:sp>
        <p:nvSpPr>
          <p:cNvPr id="5" name="Rectangle 4"/>
          <p:cNvSpPr/>
          <p:nvPr/>
        </p:nvSpPr>
        <p:spPr>
          <a:xfrm>
            <a:off x="12711165" y="7737231"/>
            <a:ext cx="1818751" cy="4923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81324" y="631865"/>
            <a:ext cx="6554033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Summary &amp; Takeaways</a:t>
            </a:r>
            <a:endParaRPr lang="en-US" sz="4900" dirty="0"/>
          </a:p>
        </p:txBody>
      </p:sp>
      <p:sp>
        <p:nvSpPr>
          <p:cNvPr id="4" name="Shape 1"/>
          <p:cNvSpPr/>
          <p:nvPr/>
        </p:nvSpPr>
        <p:spPr>
          <a:xfrm>
            <a:off x="6280190" y="175164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1829514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Backpropagation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7017306" y="235553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engine for calculating error gradients.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317206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017306" y="3249930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Gradient Descent</a:t>
            </a:r>
            <a:endParaRPr lang="en-US" sz="2450" dirty="0"/>
          </a:p>
        </p:txBody>
      </p:sp>
      <p:sp>
        <p:nvSpPr>
          <p:cNvPr id="9" name="Text 6"/>
          <p:cNvSpPr/>
          <p:nvPr/>
        </p:nvSpPr>
        <p:spPr>
          <a:xfrm>
            <a:off x="7017306" y="377594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optimizer for adjusting network weights.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59247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4670346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GD Variants</a:t>
            </a:r>
            <a:endParaRPr lang="en-US" sz="2450" dirty="0"/>
          </a:p>
        </p:txBody>
      </p:sp>
      <p:sp>
        <p:nvSpPr>
          <p:cNvPr id="12" name="Text 9"/>
          <p:cNvSpPr/>
          <p:nvPr/>
        </p:nvSpPr>
        <p:spPr>
          <a:xfrm>
            <a:off x="7017306" y="519636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Batch, Stochastic, Mini-Batch offer different speeds/stabilities.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601289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017306" y="6090761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Learning Rate</a:t>
            </a:r>
            <a:endParaRPr lang="en-US" sz="2450" dirty="0"/>
          </a:p>
        </p:txBody>
      </p:sp>
      <p:sp>
        <p:nvSpPr>
          <p:cNvPr id="15" name="Text 12"/>
          <p:cNvSpPr/>
          <p:nvPr/>
        </p:nvSpPr>
        <p:spPr>
          <a:xfrm>
            <a:off x="7017306" y="661677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Crucial for effective and efficient training.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280190" y="72348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Mastering these basics unlocks the power of neural networks!</a:t>
            </a:r>
            <a:endParaRPr lang="en-US" sz="1750" dirty="0"/>
          </a:p>
        </p:txBody>
      </p:sp>
      <p:sp>
        <p:nvSpPr>
          <p:cNvPr id="17" name="Rectangle 16"/>
          <p:cNvSpPr/>
          <p:nvPr/>
        </p:nvSpPr>
        <p:spPr>
          <a:xfrm>
            <a:off x="12711165" y="7737231"/>
            <a:ext cx="1818751" cy="4923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45493" y="562689"/>
            <a:ext cx="6739414" cy="703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What is Backpropagation?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80" y="1803202"/>
            <a:ext cx="6349246" cy="6349246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572494" y="1803202"/>
            <a:ext cx="6349246" cy="1338382"/>
          </a:xfrm>
          <a:prstGeom prst="roundRect">
            <a:avLst>
              <a:gd name="adj" fmla="val 6422"/>
            </a:avLst>
          </a:prstGeom>
          <a:solidFill>
            <a:srgbClr val="FDFAF7"/>
          </a:solidFill>
          <a:ln w="2286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799903" y="2030611"/>
            <a:ext cx="2813923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Learning Algorithm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799903" y="2586752"/>
            <a:ext cx="5894427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core method for neural network training.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572494" y="3346133"/>
            <a:ext cx="6349246" cy="1338382"/>
          </a:xfrm>
          <a:prstGeom prst="roundRect">
            <a:avLst>
              <a:gd name="adj" fmla="val 6422"/>
            </a:avLst>
          </a:prstGeom>
          <a:solidFill>
            <a:srgbClr val="FDFAF7"/>
          </a:solidFill>
          <a:ln w="2286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799903" y="3573542"/>
            <a:ext cx="2813923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Error Measurement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799903" y="4129683"/>
            <a:ext cx="5894427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Calculates how far off predictions are.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572494" y="4889063"/>
            <a:ext cx="6349246" cy="1338382"/>
          </a:xfrm>
          <a:prstGeom prst="roundRect">
            <a:avLst>
              <a:gd name="adj" fmla="val 6422"/>
            </a:avLst>
          </a:prstGeom>
          <a:solidFill>
            <a:srgbClr val="FDFAF7"/>
          </a:solidFill>
          <a:ln w="2286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799903" y="5116473"/>
            <a:ext cx="2813923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Weight Adjustment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799903" y="5672614"/>
            <a:ext cx="5894427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Fine-tunes connections to reduce errors.</a:t>
            </a:r>
            <a:endParaRPr lang="en-US" sz="1600" dirty="0"/>
          </a:p>
        </p:txBody>
      </p:sp>
      <p:sp>
        <p:nvSpPr>
          <p:cNvPr id="13" name="Rectangle 12"/>
          <p:cNvSpPr/>
          <p:nvPr/>
        </p:nvSpPr>
        <p:spPr>
          <a:xfrm>
            <a:off x="12711165" y="7737231"/>
            <a:ext cx="1818751" cy="4923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92334" y="882253"/>
            <a:ext cx="7532013" cy="712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How Backpropagation Works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11967" y="1905714"/>
            <a:ext cx="829151" cy="1243846"/>
          </a:xfrm>
          <a:prstGeom prst="roundRect">
            <a:avLst>
              <a:gd name="adj" fmla="val 36004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71047" y="2333268"/>
            <a:ext cx="310872" cy="388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7248406" y="2113002"/>
            <a:ext cx="285047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Forward Pass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248406" y="2593538"/>
            <a:ext cx="6656427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Input data moves through the network to generate an output.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11967" y="3304937"/>
            <a:ext cx="829151" cy="1243846"/>
          </a:xfrm>
          <a:prstGeom prst="roundRect">
            <a:avLst>
              <a:gd name="adj" fmla="val 36004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471047" y="3732490"/>
            <a:ext cx="310872" cy="388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7248406" y="3512225"/>
            <a:ext cx="285047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Calculate Loss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248406" y="3992761"/>
            <a:ext cx="6656427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Compare predicted output with the actual target.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211967" y="4704159"/>
            <a:ext cx="829151" cy="1243846"/>
          </a:xfrm>
          <a:prstGeom prst="roundRect">
            <a:avLst>
              <a:gd name="adj" fmla="val 36004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71047" y="5131713"/>
            <a:ext cx="310872" cy="388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7248406" y="4911447"/>
            <a:ext cx="285047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Backward Pass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248406" y="5391983"/>
            <a:ext cx="6656427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Error signals are sent back through the network.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211967" y="6103382"/>
            <a:ext cx="829151" cy="1243846"/>
          </a:xfrm>
          <a:prstGeom prst="roundRect">
            <a:avLst>
              <a:gd name="adj" fmla="val 36004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71047" y="6530935"/>
            <a:ext cx="310872" cy="388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7248406" y="6310670"/>
            <a:ext cx="285047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Update Weights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248406" y="6791206"/>
            <a:ext cx="6656427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Adjust network connections based on error signals.</a:t>
            </a:r>
            <a:endParaRPr lang="en-US" sz="1600" dirty="0"/>
          </a:p>
        </p:txBody>
      </p:sp>
      <p:sp>
        <p:nvSpPr>
          <p:cNvPr id="20" name="Rectangle 19"/>
          <p:cNvSpPr/>
          <p:nvPr/>
        </p:nvSpPr>
        <p:spPr>
          <a:xfrm>
            <a:off x="12711165" y="7737231"/>
            <a:ext cx="1818751" cy="4923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72583" y="857250"/>
            <a:ext cx="948511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Introduction to Gradient Descent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2181106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optimization algorithm that helps minimize the "loss" or error in a neural network. It iteratively adjusts the network's weights to find the lowest point of the loss function.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556873"/>
            <a:ext cx="7604284" cy="393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endParaRPr lang="en-US" sz="20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556873"/>
            <a:ext cx="7604284" cy="39326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4237196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network weights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679394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η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learning rate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12159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∇L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gradient of the loss function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9096" y="2232184"/>
            <a:ext cx="4885015" cy="488501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2711165" y="7737231"/>
            <a:ext cx="1818751" cy="4923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89697" y="857250"/>
            <a:ext cx="8051006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Understanding the Gradient</a:t>
            </a:r>
            <a:endParaRPr lang="en-US" sz="4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232184"/>
            <a:ext cx="4885015" cy="488501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6239828" y="2232184"/>
            <a:ext cx="3688675" cy="2609969"/>
          </a:xfrm>
          <a:prstGeom prst="roundRect">
            <a:avLst>
              <a:gd name="adj" fmla="val 5606"/>
            </a:avLst>
          </a:prstGeom>
          <a:solidFill>
            <a:srgbClr val="FDFAF7"/>
          </a:solidFill>
          <a:ln w="30480">
            <a:solidFill>
              <a:srgbClr val="C6BDD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09348" y="2232184"/>
            <a:ext cx="121920" cy="2609969"/>
          </a:xfrm>
          <a:prstGeom prst="roundRect">
            <a:avLst>
              <a:gd name="adj" fmla="val 78139"/>
            </a:avLst>
          </a:prstGeom>
          <a:solidFill>
            <a:srgbClr val="6237C8"/>
          </a:solidFill>
          <a:ln/>
        </p:spPr>
      </p:sp>
      <p:sp>
        <p:nvSpPr>
          <p:cNvPr id="6" name="Text 3"/>
          <p:cNvSpPr/>
          <p:nvPr/>
        </p:nvSpPr>
        <p:spPr>
          <a:xfrm>
            <a:off x="6588562" y="2489478"/>
            <a:ext cx="3082647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Slope of Loss</a:t>
            </a:r>
            <a:endParaRPr lang="en-US" sz="2450" dirty="0"/>
          </a:p>
        </p:txBody>
      </p:sp>
      <p:sp>
        <p:nvSpPr>
          <p:cNvPr id="7" name="Text 4"/>
          <p:cNvSpPr/>
          <p:nvPr/>
        </p:nvSpPr>
        <p:spPr>
          <a:xfrm>
            <a:off x="6588562" y="3106222"/>
            <a:ext cx="30826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Indicates the steepest direction of the error curve.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55317" y="2232184"/>
            <a:ext cx="3688794" cy="2609969"/>
          </a:xfrm>
          <a:prstGeom prst="roundRect">
            <a:avLst>
              <a:gd name="adj" fmla="val 5606"/>
            </a:avLst>
          </a:prstGeom>
          <a:solidFill>
            <a:srgbClr val="FDFAF7"/>
          </a:solidFill>
          <a:ln w="30480">
            <a:solidFill>
              <a:srgbClr val="C6BDDA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10124837" y="2232184"/>
            <a:ext cx="121920" cy="2609969"/>
          </a:xfrm>
          <a:prstGeom prst="roundRect">
            <a:avLst>
              <a:gd name="adj" fmla="val 78139"/>
            </a:avLst>
          </a:prstGeom>
          <a:solidFill>
            <a:srgbClr val="6237C8"/>
          </a:solidFill>
          <a:ln/>
        </p:spPr>
      </p:sp>
      <p:sp>
        <p:nvSpPr>
          <p:cNvPr id="10" name="Text 7"/>
          <p:cNvSpPr/>
          <p:nvPr/>
        </p:nvSpPr>
        <p:spPr>
          <a:xfrm>
            <a:off x="10504051" y="2489478"/>
            <a:ext cx="3082766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Direction &amp; Magnitude</a:t>
            </a:r>
            <a:endParaRPr lang="en-US" sz="2450" dirty="0"/>
          </a:p>
        </p:txBody>
      </p:sp>
      <p:sp>
        <p:nvSpPr>
          <p:cNvPr id="11" name="Text 8"/>
          <p:cNvSpPr/>
          <p:nvPr/>
        </p:nvSpPr>
        <p:spPr>
          <a:xfrm>
            <a:off x="10504051" y="3496151"/>
            <a:ext cx="308276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Tells how much and in which way to change weights.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39828" y="5068967"/>
            <a:ext cx="7604284" cy="1494234"/>
          </a:xfrm>
          <a:prstGeom prst="roundRect">
            <a:avLst>
              <a:gd name="adj" fmla="val 9791"/>
            </a:avLst>
          </a:prstGeom>
          <a:solidFill>
            <a:srgbClr val="FDFAF7"/>
          </a:solidFill>
          <a:ln w="30480">
            <a:solidFill>
              <a:srgbClr val="C6BDDA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209348" y="5068967"/>
            <a:ext cx="121920" cy="1494234"/>
          </a:xfrm>
          <a:prstGeom prst="roundRect">
            <a:avLst>
              <a:gd name="adj" fmla="val 78139"/>
            </a:avLst>
          </a:prstGeom>
          <a:solidFill>
            <a:srgbClr val="6237C8"/>
          </a:solidFill>
          <a:ln/>
        </p:spPr>
      </p:sp>
      <p:sp>
        <p:nvSpPr>
          <p:cNvPr id="14" name="Text 11"/>
          <p:cNvSpPr/>
          <p:nvPr/>
        </p:nvSpPr>
        <p:spPr>
          <a:xfrm>
            <a:off x="6588562" y="5326261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Minimize Error</a:t>
            </a:r>
            <a:endParaRPr lang="en-US" sz="2450" dirty="0"/>
          </a:p>
        </p:txBody>
      </p:sp>
      <p:sp>
        <p:nvSpPr>
          <p:cNvPr id="15" name="Text 12"/>
          <p:cNvSpPr/>
          <p:nvPr/>
        </p:nvSpPr>
        <p:spPr>
          <a:xfrm>
            <a:off x="6588562" y="5943005"/>
            <a:ext cx="69982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ultimate goal is to reach the lowest error point.</a:t>
            </a:r>
            <a:endParaRPr lang="en-US" sz="1750" dirty="0"/>
          </a:p>
        </p:txBody>
      </p:sp>
      <p:sp>
        <p:nvSpPr>
          <p:cNvPr id="16" name="Rectangle 15"/>
          <p:cNvSpPr/>
          <p:nvPr/>
        </p:nvSpPr>
        <p:spPr>
          <a:xfrm>
            <a:off x="12711165" y="7737231"/>
            <a:ext cx="1818751" cy="4923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68655"/>
            <a:ext cx="75564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Variants of Gradient Descent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90" y="256805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Different approaches to updating weights, each with trade-offs.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186113"/>
            <a:ext cx="680442" cy="68044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57720" y="3377446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Batch GD</a:t>
            </a:r>
            <a:endParaRPr lang="en-US" sz="2450" dirty="0"/>
          </a:p>
        </p:txBody>
      </p:sp>
      <p:sp>
        <p:nvSpPr>
          <p:cNvPr id="7" name="Text 3"/>
          <p:cNvSpPr/>
          <p:nvPr/>
        </p:nvSpPr>
        <p:spPr>
          <a:xfrm>
            <a:off x="1757720" y="3903464"/>
            <a:ext cx="659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Uses all data for one update.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833342"/>
            <a:ext cx="680442" cy="68044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757720" y="5024676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Stochastic GD</a:t>
            </a:r>
            <a:endParaRPr lang="en-US" sz="2450" dirty="0"/>
          </a:p>
        </p:txBody>
      </p:sp>
      <p:sp>
        <p:nvSpPr>
          <p:cNvPr id="10" name="Text 5"/>
          <p:cNvSpPr/>
          <p:nvPr/>
        </p:nvSpPr>
        <p:spPr>
          <a:xfrm>
            <a:off x="1757720" y="5550694"/>
            <a:ext cx="659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Updates per single data point.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6480572"/>
            <a:ext cx="680442" cy="68044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757720" y="6671905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Mini-Batch GD</a:t>
            </a:r>
            <a:endParaRPr lang="en-US" sz="2450" dirty="0"/>
          </a:p>
        </p:txBody>
      </p:sp>
      <p:sp>
        <p:nvSpPr>
          <p:cNvPr id="13" name="Text 7"/>
          <p:cNvSpPr/>
          <p:nvPr/>
        </p:nvSpPr>
        <p:spPr>
          <a:xfrm>
            <a:off x="1757720" y="7197923"/>
            <a:ext cx="659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Updates per small group of data.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51803" y="758547"/>
            <a:ext cx="6726793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Batch Gradient Descent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2082403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Calculates the gradient using the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entire training dataset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before updating the weights. This leads to a very stable convergence.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095268"/>
            <a:ext cx="7604284" cy="958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endParaRPr lang="en-US" sz="20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095268"/>
            <a:ext cx="7604284" cy="95892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4341257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Total number of training samples. Each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L_i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is the loss for one sample.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271135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6252091"/>
            <a:ext cx="7604284" cy="963811"/>
          </a:xfrm>
          <a:prstGeom prst="roundRect">
            <a:avLst>
              <a:gd name="adj" fmla="val 9884"/>
            </a:avLst>
          </a:prstGeom>
          <a:solidFill>
            <a:srgbClr val="B6D6FC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04" y="6596182"/>
            <a:ext cx="283488" cy="226814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1530906" y="6535579"/>
            <a:ext cx="664035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Stable, but can be very slow for large datasets.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9096" y="2133481"/>
            <a:ext cx="4885015" cy="4885015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2711165" y="7737231"/>
            <a:ext cx="1818751" cy="4923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840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823204" y="3152418"/>
            <a:ext cx="10983873" cy="710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Stochastic &amp; Mini-Batch Gradient Descent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424" y="4173022"/>
            <a:ext cx="6591776" cy="82688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30116" y="5206603"/>
            <a:ext cx="2842379" cy="355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Stochastic GD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930116" y="5685711"/>
            <a:ext cx="6178391" cy="661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Update per sample: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Weights updated after processing just one training example.</a:t>
            </a: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>
            <a:off x="930116" y="6579513"/>
            <a:ext cx="6178391" cy="878324"/>
          </a:xfrm>
          <a:prstGeom prst="roundRect">
            <a:avLst>
              <a:gd name="adj" fmla="val 9885"/>
            </a:avLst>
          </a:prstGeom>
          <a:solidFill>
            <a:srgbClr val="FCF2B5"/>
          </a:solidFill>
          <a:ln/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6809" y="6893243"/>
            <a:ext cx="258366" cy="20669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601867" y="6837878"/>
            <a:ext cx="5299948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Noisy updates, but very fast.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173022"/>
            <a:ext cx="6591776" cy="82688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21893" y="5206603"/>
            <a:ext cx="2842379" cy="355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Mini-Batch GD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521893" y="5685711"/>
            <a:ext cx="6178391" cy="661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Update per small batch: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Updates weights after processing a small subset of training data (e.g., 32-256 samples).</a:t>
            </a:r>
            <a:endParaRPr lang="en-US" sz="1600" dirty="0"/>
          </a:p>
        </p:txBody>
      </p:sp>
      <p:sp>
        <p:nvSpPr>
          <p:cNvPr id="13" name="Shape 7"/>
          <p:cNvSpPr/>
          <p:nvPr/>
        </p:nvSpPr>
        <p:spPr>
          <a:xfrm>
            <a:off x="7521893" y="6579513"/>
            <a:ext cx="6178391" cy="878324"/>
          </a:xfrm>
          <a:prstGeom prst="roundRect">
            <a:avLst>
              <a:gd name="adj" fmla="val 9885"/>
            </a:avLst>
          </a:prstGeom>
          <a:solidFill>
            <a:srgbClr val="B6FCB8"/>
          </a:solidFill>
          <a:ln/>
        </p:spPr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28585" y="6893243"/>
            <a:ext cx="258366" cy="206693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8193643" y="6837878"/>
            <a:ext cx="5299948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Balances speed and stability, widely used.</a:t>
            </a:r>
            <a:endParaRPr lang="en-US" sz="1600" dirty="0"/>
          </a:p>
        </p:txBody>
      </p:sp>
      <p:sp>
        <p:nvSpPr>
          <p:cNvPr id="16" name="Rectangle 15"/>
          <p:cNvSpPr/>
          <p:nvPr/>
        </p:nvSpPr>
        <p:spPr>
          <a:xfrm>
            <a:off x="12711165" y="7737231"/>
            <a:ext cx="1818751" cy="4923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34270" y="562689"/>
            <a:ext cx="9161740" cy="703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Learning Rate: Key Hyperparameter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80" y="1803202"/>
            <a:ext cx="6349246" cy="634924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2494" y="1757243"/>
            <a:ext cx="6349246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learning rate (</a:t>
            </a: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η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 controls the size of the steps taken during weight updates.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572494" y="2642235"/>
            <a:ext cx="6349246" cy="1338382"/>
          </a:xfrm>
          <a:prstGeom prst="roundRect">
            <a:avLst>
              <a:gd name="adj" fmla="val 6422"/>
            </a:avLst>
          </a:prstGeom>
          <a:solidFill>
            <a:srgbClr val="FDFAF7"/>
          </a:solidFill>
          <a:ln w="22860">
            <a:solidFill>
              <a:srgbClr val="C6BDD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7799903" y="2869644"/>
            <a:ext cx="2813923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High Learning Rate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799903" y="3425785"/>
            <a:ext cx="5894427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May overshoot the optimal solution, causing instability.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572494" y="4185166"/>
            <a:ext cx="6349246" cy="1338382"/>
          </a:xfrm>
          <a:prstGeom prst="roundRect">
            <a:avLst>
              <a:gd name="adj" fmla="val 6422"/>
            </a:avLst>
          </a:prstGeom>
          <a:solidFill>
            <a:srgbClr val="FDFAF7"/>
          </a:solidFill>
          <a:ln w="22860">
            <a:solidFill>
              <a:srgbClr val="C6B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799903" y="4412575"/>
            <a:ext cx="2813923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Low Learning Rate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799903" y="4968716"/>
            <a:ext cx="5894427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Leads to very slow convergence, extending training time.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572494" y="5753695"/>
            <a:ext cx="6349246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Finding the right balance is crucial for efficient training.</a:t>
            </a:r>
            <a:endParaRPr lang="en-US" sz="1600" dirty="0"/>
          </a:p>
        </p:txBody>
      </p:sp>
      <p:sp>
        <p:nvSpPr>
          <p:cNvPr id="12" name="Rectangle 11"/>
          <p:cNvSpPr/>
          <p:nvPr/>
        </p:nvSpPr>
        <p:spPr>
          <a:xfrm>
            <a:off x="12711165" y="7737231"/>
            <a:ext cx="1818751" cy="4923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463</Words>
  <Application>Microsoft Office PowerPoint</Application>
  <PresentationFormat>Custom</PresentationFormat>
  <Paragraphs>80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Petrona Bold</vt:lpstr>
      <vt:lpstr>Inter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Rajeeve Dharmaraj</cp:lastModifiedBy>
  <cp:revision>2</cp:revision>
  <dcterms:created xsi:type="dcterms:W3CDTF">2025-07-28T18:06:53Z</dcterms:created>
  <dcterms:modified xsi:type="dcterms:W3CDTF">2025-07-28T18:08:53Z</dcterms:modified>
</cp:coreProperties>
</file>